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66" r:id="rId7"/>
    <p:sldId id="272" r:id="rId8"/>
    <p:sldId id="269" r:id="rId9"/>
    <p:sldId id="270" r:id="rId10"/>
    <p:sldId id="273" r:id="rId11"/>
    <p:sldId id="267" r:id="rId12"/>
    <p:sldId id="276" r:id="rId13"/>
    <p:sldId id="265" r:id="rId14"/>
    <p:sldId id="275" r:id="rId15"/>
    <p:sldId id="274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43120" y="1594440"/>
            <a:ext cx="5657760" cy="107964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242440" y="2880360"/>
            <a:ext cx="4659120" cy="128556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7567200" y="4783320"/>
            <a:ext cx="173880" cy="1807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10000"/>
              </a:lnSpc>
            </a:pPr>
            <a:fld id="{BF08B88E-6CEB-4F19-BB66-D2372397A772}" type="slidenum">
              <a:rPr lang="en-US" sz="1200" b="0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69840"/>
            <a:ext cx="8229240" cy="113004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94308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7466040" y="4757760"/>
            <a:ext cx="306000" cy="291960"/>
          </a:xfrm>
          <a:prstGeom prst="rect">
            <a:avLst/>
          </a:prstGeom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4572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9144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13716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18288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22860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27432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32004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  <a:p>
            <a:pPr marL="3657600">
              <a:lnSpc>
                <a:spcPct val="100000"/>
              </a:lnSpc>
            </a:pPr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;p1"/>
          <p:cNvPicPr/>
          <p:nvPr/>
        </p:nvPicPr>
        <p:blipFill>
          <a:blip r:embed="rId14"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fld id="{4A0B739A-394E-4247-AC0F-0274CA99C449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244440" y="70920"/>
            <a:ext cx="8520120" cy="70632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83" name="Google Shape;24;p5"/>
          <p:cNvPicPr/>
          <p:nvPr/>
        </p:nvPicPr>
        <p:blipFill>
          <a:blip r:embed="rId15"/>
          <a:stretch/>
        </p:blipFill>
        <p:spPr>
          <a:xfrm>
            <a:off x="3962520" y="805680"/>
            <a:ext cx="1218960" cy="37800"/>
          </a:xfrm>
          <a:prstGeom prst="rect">
            <a:avLst/>
          </a:prstGeom>
          <a:ln>
            <a:noFill/>
          </a:ln>
        </p:spPr>
      </p:pic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38640" y="1109520"/>
            <a:ext cx="7963920" cy="317916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factory.com/net/design-patterns" TargetMode="External"/><Relationship Id="rId2" Type="http://schemas.openxmlformats.org/officeDocument/2006/relationships/hyperlink" Target="http://www.w3sdesign.com/GoF_Design_Patterns_Reference0100.pdf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svdcretu/designPatterns/tree/master/Creational" TargetMode="External"/><Relationship Id="rId5" Type="http://schemas.openxmlformats.org/officeDocument/2006/relationships/hyperlink" Target="https://gitlab.softvision.ro/enterprise.net/design-patterns/abstractFactory" TargetMode="External"/><Relationship Id="rId4" Type="http://schemas.openxmlformats.org/officeDocument/2006/relationships/hyperlink" Target="https://www.c-sharpcorner.com/article/abstract-factory-design-pattern-in-c-shar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Google Shape;91;p20"/>
          <p:cNvPicPr/>
          <p:nvPr/>
        </p:nvPicPr>
        <p:blipFill>
          <a:blip r:embed="rId2"/>
          <a:srcRect l="2505" r="15061"/>
          <a:stretch/>
        </p:blipFill>
        <p:spPr>
          <a:xfrm>
            <a:off x="0" y="0"/>
            <a:ext cx="3349080" cy="270864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92;p20"/>
          <p:cNvPicPr/>
          <p:nvPr/>
        </p:nvPicPr>
        <p:blipFill>
          <a:blip r:embed="rId3"/>
          <a:stretch/>
        </p:blipFill>
        <p:spPr>
          <a:xfrm>
            <a:off x="7781040" y="4714200"/>
            <a:ext cx="948960" cy="154800"/>
          </a:xfrm>
          <a:prstGeom prst="rect">
            <a:avLst/>
          </a:prstGeom>
          <a:ln>
            <a:noFill/>
          </a:ln>
        </p:spPr>
      </p:pic>
      <p:pic>
        <p:nvPicPr>
          <p:cNvPr id="249" name="Google Shape;93;p20"/>
          <p:cNvPicPr/>
          <p:nvPr/>
        </p:nvPicPr>
        <p:blipFill>
          <a:blip r:embed="rId4"/>
          <a:srcRect l="2617" r="7128"/>
          <a:stretch/>
        </p:blipFill>
        <p:spPr>
          <a:xfrm>
            <a:off x="5853600" y="0"/>
            <a:ext cx="3290040" cy="2433960"/>
          </a:xfrm>
          <a:prstGeom prst="rect">
            <a:avLst/>
          </a:prstGeom>
          <a:ln>
            <a:noFill/>
          </a:ln>
        </p:spPr>
      </p:pic>
      <p:pic>
        <p:nvPicPr>
          <p:cNvPr id="250" name="Google Shape;94;p20"/>
          <p:cNvPicPr/>
          <p:nvPr/>
        </p:nvPicPr>
        <p:blipFill>
          <a:blip r:embed="rId5"/>
          <a:srcRect l="7149" r="14635"/>
          <a:stretch/>
        </p:blipFill>
        <p:spPr>
          <a:xfrm>
            <a:off x="2794680" y="2434680"/>
            <a:ext cx="3177720" cy="2708640"/>
          </a:xfrm>
          <a:prstGeom prst="rect">
            <a:avLst/>
          </a:prstGeom>
          <a:ln>
            <a:noFill/>
          </a:ln>
        </p:spPr>
      </p:pic>
      <p:pic>
        <p:nvPicPr>
          <p:cNvPr id="251" name="Google Shape;95;p20"/>
          <p:cNvPicPr/>
          <p:nvPr/>
        </p:nvPicPr>
        <p:blipFill>
          <a:blip r:embed="rId6"/>
          <a:srcRect l="7171" r="7453"/>
          <a:stretch/>
        </p:blipFill>
        <p:spPr>
          <a:xfrm flipH="1">
            <a:off x="2856600" y="0"/>
            <a:ext cx="3117240" cy="243396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96;p20"/>
          <p:cNvPicPr/>
          <p:nvPr/>
        </p:nvPicPr>
        <p:blipFill>
          <a:blip r:embed="rId7"/>
          <a:srcRect l="27129" b="6782"/>
          <a:stretch/>
        </p:blipFill>
        <p:spPr>
          <a:xfrm>
            <a:off x="5965920" y="2434680"/>
            <a:ext cx="3177720" cy="270864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97;p20"/>
          <p:cNvPicPr/>
          <p:nvPr/>
        </p:nvPicPr>
        <p:blipFill>
          <a:blip r:embed="rId8"/>
          <a:srcRect r="29755"/>
          <a:stretch/>
        </p:blipFill>
        <p:spPr>
          <a:xfrm>
            <a:off x="0" y="2434680"/>
            <a:ext cx="2855880" cy="2708640"/>
          </a:xfrm>
          <a:prstGeom prst="rect">
            <a:avLst/>
          </a:prstGeom>
          <a:ln>
            <a:noFill/>
          </a:ln>
        </p:spPr>
      </p:pic>
      <p:grpSp>
        <p:nvGrpSpPr>
          <p:cNvPr id="254" name="Group 3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sp>
          <p:nvSpPr>
            <p:cNvPr id="255" name="CustomShape 4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0000">
                <a:alpha val="28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5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2671">
                <a:alpha val="23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7" name="CustomShape 6"/>
          <p:cNvSpPr/>
          <p:nvPr/>
        </p:nvSpPr>
        <p:spPr>
          <a:xfrm>
            <a:off x="3413880" y="3121920"/>
            <a:ext cx="2480760" cy="29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3120" tIns="33120" rIns="33120" bIns="3312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Helvetica Neue Light"/>
                <a:ea typeface="Helvetica Neue Light"/>
              </a:rPr>
              <a:t>DIGITAL. INNOVATION. SCALE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7"/>
          <p:cNvSpPr/>
          <p:nvPr/>
        </p:nvSpPr>
        <p:spPr>
          <a:xfrm>
            <a:off x="0" y="1869840"/>
            <a:ext cx="9308520" cy="1196280"/>
          </a:xfrm>
          <a:prstGeom prst="rect">
            <a:avLst/>
          </a:prstGeom>
          <a:solidFill>
            <a:srgbClr val="EEEEEE">
              <a:alpha val="7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9" name="Picture 258"/>
          <p:cNvPicPr/>
          <p:nvPr/>
        </p:nvPicPr>
        <p:blipFill>
          <a:blip r:embed="rId9"/>
          <a:stretch/>
        </p:blipFill>
        <p:spPr>
          <a:xfrm>
            <a:off x="2962080" y="2022120"/>
            <a:ext cx="2891520" cy="81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Disadvantages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1400" b="1" spc="-1" dirty="0">
                <a:solidFill>
                  <a:srgbClr val="000000"/>
                </a:solidFill>
              </a:rPr>
              <a:t>Disadvantages</a:t>
            </a:r>
          </a:p>
          <a:p>
            <a:endParaRPr lang="en-US" sz="1400" b="1" spc="-1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spc="-1" dirty="0">
                <a:solidFill>
                  <a:srgbClr val="000000"/>
                </a:solidFill>
              </a:rPr>
              <a:t>Requires extending the Factory interface to extend an object family.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spc="-1" dirty="0">
                <a:solidFill>
                  <a:srgbClr val="000000"/>
                </a:solidFill>
              </a:rPr>
              <a:t>The Factory interface must be extended to extend a family of objects (to support new kinds of objects).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spc="-1" dirty="0">
                <a:solidFill>
                  <a:srgbClr val="000000"/>
                </a:solidFill>
              </a:rPr>
              <a:t>Introduces an additional level of indirection.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spc="-1" dirty="0">
                <a:solidFill>
                  <a:srgbClr val="000000"/>
                </a:solidFill>
              </a:rPr>
              <a:t>The pattern achieves flexibility by introducing an additional level of indirection (clients delegate instantiation to a separate factory object), which makes clients dependent on a factory object.)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10819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we need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1400" spc="-1" dirty="0">
                <a:solidFill>
                  <a:srgbClr val="000000"/>
                </a:solidFill>
                <a:latin typeface="Arial"/>
              </a:rPr>
              <a:t>Participants</a:t>
            </a:r>
          </a:p>
          <a:p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Factory – Abstract class/ Interface</a:t>
            </a:r>
          </a:p>
          <a:p>
            <a:pPr lvl="1"/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Concrete Factory – Implements the interface class</a:t>
            </a:r>
          </a:p>
          <a:p>
            <a:pPr lvl="1"/>
            <a:endParaRPr lang="en-US" sz="1400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Family of </a:t>
            </a: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Products – The results</a:t>
            </a:r>
          </a:p>
          <a:p>
            <a:pPr lvl="1"/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latin typeface="Arial"/>
              </a:rPr>
              <a:t>Client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3276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Questions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92558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References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GOF – </a:t>
            </a:r>
            <a:r>
              <a:rPr lang="en-US" sz="1400" spc="-1" dirty="0">
                <a:solidFill>
                  <a:srgbClr val="000000"/>
                </a:solidFill>
              </a:rPr>
              <a:t>Design Patterns - </a:t>
            </a:r>
            <a:r>
              <a:rPr lang="en-US" sz="1400" spc="-1" dirty="0">
                <a:solidFill>
                  <a:srgbClr val="000000"/>
                </a:solidFill>
                <a:hlinkClick r:id="rId2"/>
              </a:rPr>
              <a:t>http://www.w3sdesign.com/GoF_Design_Patterns_Reference0100.pdf</a:t>
            </a: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 err="1">
                <a:solidFill>
                  <a:srgbClr val="000000"/>
                </a:solidFill>
                <a:latin typeface="Arial"/>
              </a:rPr>
              <a:t>Dotfactory</a:t>
            </a: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 - </a:t>
            </a:r>
            <a:r>
              <a:rPr lang="en-US" sz="1400" spc="-1" dirty="0">
                <a:solidFill>
                  <a:srgbClr val="000000"/>
                </a:solidFill>
                <a:hlinkClick r:id="rId3"/>
              </a:rPr>
              <a:t>https://www.dofactory.com/net/design-patterns</a:t>
            </a: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C-Sharp corner -  </a:t>
            </a:r>
            <a:r>
              <a:rPr lang="en-US" sz="1400" spc="-1" dirty="0">
                <a:solidFill>
                  <a:srgbClr val="000000"/>
                </a:solidFill>
                <a:hlinkClick r:id="rId4"/>
              </a:rPr>
              <a:t>https://www.c-sharpcorner.com/article/abstract-factory-design-pattern-in-c-sharp/</a:t>
            </a:r>
            <a:r>
              <a:rPr lang="en-US" sz="1400" spc="-1" dirty="0">
                <a:solidFill>
                  <a:srgbClr val="00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Code example - </a:t>
            </a:r>
            <a:r>
              <a:rPr lang="en-US" sz="1400" spc="-1" dirty="0">
                <a:solidFill>
                  <a:srgbClr val="000000"/>
                </a:solidFill>
                <a:hlinkClick r:id="rId5"/>
              </a:rPr>
              <a:t>https://gitlab.softvision.ro/enterprise.net/design-patterns/abstractFactory</a:t>
            </a:r>
            <a:r>
              <a:rPr lang="en-US" sz="1400" spc="-1" dirty="0">
                <a:solidFill>
                  <a:srgbClr val="00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  <a:hlinkClick r:id="rId6"/>
              </a:rPr>
              <a:t>https://github.com/svdcretu/designPatterns/tree/master/Creational</a:t>
            </a: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77092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764160" y="1670760"/>
            <a:ext cx="5117040" cy="295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50000"/>
              </a:lnSpc>
            </a:pPr>
            <a:endParaRPr lang="en-US" sz="1800" b="0" strike="noStrike" spc="-1" dirty="0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●"/>
            </a:pPr>
            <a:r>
              <a:rPr lang="en-US" sz="1400" spc="-1" dirty="0">
                <a:solidFill>
                  <a:srgbClr val="182B3F"/>
                </a:solidFill>
                <a:latin typeface="Nunito Sans"/>
              </a:rPr>
              <a:t>Abstract Factory Design Pattern</a:t>
            </a:r>
            <a:endParaRPr lang="en-US" sz="1400" b="0" strike="noStrike" spc="-1" dirty="0">
              <a:latin typeface="Arial"/>
            </a:endParaRP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What is Abstract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When to use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Examples</a:t>
            </a: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spc="-1" dirty="0">
                <a:solidFill>
                  <a:srgbClr val="182B3F"/>
                </a:solidFill>
                <a:latin typeface="Nunito Sans"/>
                <a:ea typeface="Nunito Sans"/>
              </a:rPr>
              <a:t>+/-</a:t>
            </a:r>
            <a:endParaRPr lang="en-US" sz="1400" b="0" strike="noStrike" spc="-1" dirty="0">
              <a:solidFill>
                <a:srgbClr val="182B3F"/>
              </a:solidFill>
              <a:latin typeface="Nunito Sans"/>
              <a:ea typeface="Nunito Sans"/>
            </a:endParaRP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○"/>
            </a:pPr>
            <a:r>
              <a:rPr lang="en-US" sz="1400" spc="-1" dirty="0">
                <a:solidFill>
                  <a:srgbClr val="182B3F"/>
                </a:solidFill>
                <a:latin typeface="Nunito Sans"/>
                <a:ea typeface="Nunito Sans"/>
              </a:rPr>
              <a:t>What we need</a:t>
            </a:r>
            <a:endParaRPr lang="en-US" sz="1400" b="0" strike="noStrike" spc="-1" dirty="0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182B3F"/>
              </a:buClr>
              <a:buFont typeface="Nunito Sans"/>
              <a:buChar char="●"/>
            </a:pPr>
            <a:r>
              <a:rPr lang="en-US" sz="1400" b="0" strike="noStrike" spc="-1" dirty="0">
                <a:solidFill>
                  <a:srgbClr val="182B3F"/>
                </a:solidFill>
                <a:latin typeface="Nunito Sans"/>
                <a:ea typeface="Nunito Sans"/>
              </a:rPr>
              <a:t>Questions and answers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3868560" y="565560"/>
            <a:ext cx="2668680" cy="108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0240" tIns="30240" rIns="30240" bIns="30240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1A2E3E"/>
                </a:solidFill>
                <a:latin typeface="Nunito Sans ExtraBold"/>
                <a:ea typeface="Nunito Sans ExtraBold"/>
              </a:rPr>
              <a:t>Agenda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 rot="16200000">
            <a:off x="-823320" y="823680"/>
            <a:ext cx="5135760" cy="3488760"/>
          </a:xfrm>
          <a:prstGeom prst="rect">
            <a:avLst/>
          </a:prstGeom>
          <a:solidFill>
            <a:srgbClr val="172B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3" name="Google Shape;111;p21"/>
          <p:cNvPicPr/>
          <p:nvPr/>
        </p:nvPicPr>
        <p:blipFill>
          <a:blip r:embed="rId2"/>
          <a:srcRect l="17397" r="37823"/>
          <a:stretch/>
        </p:blipFill>
        <p:spPr>
          <a:xfrm>
            <a:off x="0" y="3600"/>
            <a:ext cx="3488760" cy="5135760"/>
          </a:xfrm>
          <a:prstGeom prst="rect">
            <a:avLst/>
          </a:prstGeom>
          <a:ln>
            <a:noFill/>
          </a:ln>
        </p:spPr>
      </p:pic>
      <p:pic>
        <p:nvPicPr>
          <p:cNvPr id="264" name="Google Shape;112;p21"/>
          <p:cNvPicPr/>
          <p:nvPr/>
        </p:nvPicPr>
        <p:blipFill>
          <a:blip r:embed="rId3"/>
          <a:stretch/>
        </p:blipFill>
        <p:spPr>
          <a:xfrm>
            <a:off x="3489120" y="1496880"/>
            <a:ext cx="2437920" cy="3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What is Abstract Factory Design Pattern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Creational Design Pattern</a:t>
            </a:r>
          </a:p>
          <a:p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Provide an interface for creating families of related or dependent objects without specifying their concrete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How can a class be independent of how the objects it requires are created?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How can different families of related or dependent objects be created?</a:t>
            </a:r>
          </a:p>
          <a:p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000000"/>
                </a:solidFill>
              </a:rPr>
              <a:t>Provide an interface for creating families of related or dependent objects without specifying their concrete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spc="-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BD1D6-C1E9-4FD7-939E-5B07696B8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658" y="423862"/>
            <a:ext cx="5705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808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2ED41-11EF-4706-A102-C71E8623CE4C}"/>
              </a:ext>
            </a:extLst>
          </p:cNvPr>
          <p:cNvSpPr/>
          <p:nvPr/>
        </p:nvSpPr>
        <p:spPr>
          <a:xfrm>
            <a:off x="100119" y="141666"/>
            <a:ext cx="3103618" cy="1421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Product1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Part1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Part1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046F9-2BE0-4AE2-8B06-174A5F6B474D}"/>
              </a:ext>
            </a:extLst>
          </p:cNvPr>
          <p:cNvSpPr/>
          <p:nvPr/>
        </p:nvSpPr>
        <p:spPr>
          <a:xfrm>
            <a:off x="100120" y="3092357"/>
            <a:ext cx="3237106" cy="1421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IAbstractFactory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  Product1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GetProduct1();</a:t>
            </a:r>
          </a:p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  Product2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GetProduct2();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BC69B-AF34-4DDE-89D3-9145AD7B668F}"/>
              </a:ext>
            </a:extLst>
          </p:cNvPr>
          <p:cNvSpPr/>
          <p:nvPr/>
        </p:nvSpPr>
        <p:spPr>
          <a:xfrm>
            <a:off x="3433184" y="141666"/>
            <a:ext cx="5466376" cy="232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ConcreteFactory1: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IAbstractFactory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Product1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GetProduct1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 new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Product1();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Product2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GetProduct2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 new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Product2();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B86D45-FBD7-41A4-B1C7-BF23C05DD514}"/>
              </a:ext>
            </a:extLst>
          </p:cNvPr>
          <p:cNvSpPr/>
          <p:nvPr/>
        </p:nvSpPr>
        <p:spPr>
          <a:xfrm>
            <a:off x="100119" y="1583349"/>
            <a:ext cx="3103618" cy="1421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Product2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Part2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Part2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3036C-919F-42E1-802B-F6188A69220D}"/>
              </a:ext>
            </a:extLst>
          </p:cNvPr>
          <p:cNvSpPr/>
          <p:nvPr/>
        </p:nvSpPr>
        <p:spPr>
          <a:xfrm>
            <a:off x="3433184" y="2571750"/>
            <a:ext cx="5466376" cy="2329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ConcreteFactory2: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IAbstractFactory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Product1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GetProduct1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product1Factory.GetProduct();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Product2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GetProduct2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product2Factory.GetProduct();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65619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422F2-6EDA-4307-9AE9-3163DF3C371B}"/>
              </a:ext>
            </a:extLst>
          </p:cNvPr>
          <p:cNvSpPr/>
          <p:nvPr/>
        </p:nvSpPr>
        <p:spPr>
          <a:xfrm>
            <a:off x="166862" y="131418"/>
            <a:ext cx="4258300" cy="3319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UserConfiguration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Guid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Content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Dictionary&lt;string, string&gt;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MetaData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UserGridConfiguration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Guid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Name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List&lt;dynamic&gt;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Columns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List&lt;dynamic&gt;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Filters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680633-F61C-48DE-B38B-2720074771BE}"/>
              </a:ext>
            </a:extLst>
          </p:cNvPr>
          <p:cNvSpPr/>
          <p:nvPr/>
        </p:nvSpPr>
        <p:spPr>
          <a:xfrm>
            <a:off x="4572000" y="131418"/>
            <a:ext cx="4305022" cy="1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IGridConfigurationRepository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UserGridConfiguration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Save(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UserGridConfiguration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gridConfig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List&lt;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UserGridConfiguration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72F170-6D1D-4B2A-9CA9-8F4EB5874076}"/>
              </a:ext>
            </a:extLst>
          </p:cNvPr>
          <p:cNvSpPr/>
          <p:nvPr/>
        </p:nvSpPr>
        <p:spPr>
          <a:xfrm>
            <a:off x="4572000" y="1678779"/>
            <a:ext cx="4305022" cy="1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IUserConfigurationRepository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UserConfiguration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GetReport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Save(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UserConfiguration</a:t>
            </a:r>
            <a:r>
              <a:rPr lang="en-US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userConfig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67D5A5-D23D-4C24-B952-8DCA08AF83D6}"/>
              </a:ext>
            </a:extLst>
          </p:cNvPr>
          <p:cNvSpPr/>
          <p:nvPr/>
        </p:nvSpPr>
        <p:spPr>
          <a:xfrm>
            <a:off x="166862" y="3564030"/>
            <a:ext cx="8710160" cy="1344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IRepositoryFactory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IUserConfigurationRepository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GetUserConfigurationRepository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IGridConfigurationRepository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GetGridConfigurationRepository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8737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403A2-1188-4ECA-8270-3BB9EEAC6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3533" cy="4718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547D6-2A5B-4707-AE64-C5883F08A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34" y="-1"/>
            <a:ext cx="4730466" cy="471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928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D0B42-9759-4C60-8864-D8EAB3DB8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9377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CF456-8D33-4A05-B811-62EF93521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54" y="0"/>
            <a:ext cx="48023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767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2200" b="1" spc="-1" dirty="0">
                <a:solidFill>
                  <a:srgbClr val="1A2E3E"/>
                </a:solidFill>
                <a:latin typeface="Nunito Sans"/>
                <a:ea typeface="Nunito Sans"/>
              </a:rPr>
              <a:t>Advantages</a:t>
            </a:r>
          </a:p>
        </p:txBody>
      </p:sp>
      <p:sp>
        <p:nvSpPr>
          <p:cNvPr id="266" name="TextShape 2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r>
              <a:rPr lang="en-US" sz="1400" b="1" spc="-1" dirty="0">
                <a:solidFill>
                  <a:srgbClr val="000000"/>
                </a:solidFill>
              </a:rPr>
              <a:t>Advantages</a:t>
            </a:r>
          </a:p>
          <a:p>
            <a:endParaRPr lang="en-US" sz="1400" b="1" spc="-1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Avoids compile-time implementation dependencies.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Instead of instantiating concrete classes directly, clients delegate instantiation to a separate factory object.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Ensures creating consistent object families.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When an application supports creating multiple families of related objects, it must be ensured that a family of related objects is created and used together.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Makes exchanging whole object families easy.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spc="-1" dirty="0">
                <a:solidFill>
                  <a:srgbClr val="000000"/>
                </a:solidFill>
              </a:rPr>
              <a:t>Because a factory object encapsulates creating a complete family of objects, the whole family can be exchanged by exchanging the factory object.</a:t>
            </a:r>
          </a:p>
        </p:txBody>
      </p:sp>
    </p:spTree>
    <p:extLst>
      <p:ext uri="{BB962C8B-B14F-4D97-AF65-F5344CB8AC3E}">
        <p14:creationId xmlns:p14="http://schemas.microsoft.com/office/powerpoint/2010/main" val="910413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619</Words>
  <Application>Microsoft Office PowerPoint</Application>
  <PresentationFormat>On-screen Show (16:9)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Consolas</vt:lpstr>
      <vt:lpstr>DejaVu Sans</vt:lpstr>
      <vt:lpstr>Helvetica Neue</vt:lpstr>
      <vt:lpstr>Helvetica Neue Light</vt:lpstr>
      <vt:lpstr>Nunito Sans</vt:lpstr>
      <vt:lpstr>Nunito Sans ExtraBold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Dragos Cretu</dc:creator>
  <cp:lastModifiedBy>Dragos Cretu</cp:lastModifiedBy>
  <cp:revision>23</cp:revision>
  <dcterms:created xsi:type="dcterms:W3CDTF">2019-02-11T15:28:55Z</dcterms:created>
  <dcterms:modified xsi:type="dcterms:W3CDTF">2019-02-26T10:56:24Z</dcterms:modified>
</cp:coreProperties>
</file>